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74" r:id="rId4"/>
    <p:sldId id="257" r:id="rId5"/>
    <p:sldId id="259" r:id="rId6"/>
    <p:sldId id="25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7" r:id="rId18"/>
    <p:sldId id="27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FB9967-8FE6-4C68-884B-2C6FAF80CD9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FCDD32-2853-4881-A5A2-11F071129FD5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лабораторный</a:t>
          </a:r>
          <a:r>
            <a:rPr lang="ru-RU" sz="3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корпус</a:t>
          </a:r>
          <a:endParaRPr lang="ru-RU" sz="3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E4446E2-DAC6-429C-99BD-71DE4E576A64}" type="parTrans" cxnId="{CA067112-C38E-4BDB-9673-1B50DE25A821}">
      <dgm:prSet/>
      <dgm:spPr/>
      <dgm:t>
        <a:bodyPr/>
        <a:lstStyle/>
        <a:p>
          <a:endParaRPr lang="ru-RU"/>
        </a:p>
      </dgm:t>
    </dgm:pt>
    <dgm:pt modelId="{B2F4022E-EF3E-495A-9160-442B86808C24}" type="sibTrans" cxnId="{CA067112-C38E-4BDB-9673-1B50DE25A821}">
      <dgm:prSet/>
      <dgm:spPr/>
      <dgm:t>
        <a:bodyPr/>
        <a:lstStyle/>
        <a:p>
          <a:endParaRPr lang="ru-RU"/>
        </a:p>
      </dgm:t>
    </dgm:pt>
    <dgm:pt modelId="{D1CF2086-8D7E-4E1D-900D-35C5974855EF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радиологическая</a:t>
          </a:r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лаборатория</a:t>
          </a:r>
          <a:r>
            <a:rPr lang="ru-RU" sz="3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ru-RU" sz="32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32A4D26-52AD-40BE-B4D5-05F043D5D81E}" type="parTrans" cxnId="{88D1AF15-0158-4008-B9CD-36BF22665774}">
      <dgm:prSet/>
      <dgm:spPr/>
      <dgm:t>
        <a:bodyPr/>
        <a:lstStyle/>
        <a:p>
          <a:endParaRPr lang="ru-RU"/>
        </a:p>
      </dgm:t>
    </dgm:pt>
    <dgm:pt modelId="{20293AAD-D84B-41F9-A591-C39B861799AF}" type="sibTrans" cxnId="{88D1AF15-0158-4008-B9CD-36BF22665774}">
      <dgm:prSet/>
      <dgm:spPr/>
      <dgm:t>
        <a:bodyPr/>
        <a:lstStyle/>
        <a:p>
          <a:endParaRPr lang="ru-RU"/>
        </a:p>
      </dgm:t>
    </dgm:pt>
    <dgm:pt modelId="{CD5626DE-9FE3-4F7D-9272-DCD119E5BBBC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виварий</a:t>
          </a:r>
          <a:endParaRPr lang="ru-RU" sz="3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751AFC6-BCB7-469F-9871-E602E4487719}" type="parTrans" cxnId="{22F45086-164B-458B-A9BE-5B2C4F052ABF}">
      <dgm:prSet/>
      <dgm:spPr/>
      <dgm:t>
        <a:bodyPr/>
        <a:lstStyle/>
        <a:p>
          <a:endParaRPr lang="ru-RU"/>
        </a:p>
      </dgm:t>
    </dgm:pt>
    <dgm:pt modelId="{39DC37EA-4BA3-4D9A-9FFA-EE8BAD290884}" type="sibTrans" cxnId="{22F45086-164B-458B-A9BE-5B2C4F052ABF}">
      <dgm:prSet/>
      <dgm:spPr/>
      <dgm:t>
        <a:bodyPr/>
        <a:lstStyle/>
        <a:p>
          <a:endParaRPr lang="ru-RU"/>
        </a:p>
      </dgm:t>
    </dgm:pt>
    <dgm:pt modelId="{449E128E-EF7C-4F43-A83C-3A6F0F889227}">
      <dgm:prSet/>
      <dgm:spPr/>
      <dgm:t>
        <a:bodyPr/>
        <a:lstStyle/>
        <a:p>
          <a:endParaRPr lang="ru-RU" dirty="0"/>
        </a:p>
      </dgm:t>
    </dgm:pt>
    <dgm:pt modelId="{3542E62B-3B28-482F-A893-BE8D4D515B36}" type="parTrans" cxnId="{45CC348C-55B7-4EB5-8A1F-38B128A4AAFF}">
      <dgm:prSet/>
      <dgm:spPr/>
      <dgm:t>
        <a:bodyPr/>
        <a:lstStyle/>
        <a:p>
          <a:endParaRPr lang="ru-RU"/>
        </a:p>
      </dgm:t>
    </dgm:pt>
    <dgm:pt modelId="{A986EA63-9CA4-4448-BBBA-A33CE2D1E5FC}" type="sibTrans" cxnId="{45CC348C-55B7-4EB5-8A1F-38B128A4AAFF}">
      <dgm:prSet/>
      <dgm:spPr/>
      <dgm:t>
        <a:bodyPr/>
        <a:lstStyle/>
        <a:p>
          <a:endParaRPr lang="ru-RU"/>
        </a:p>
      </dgm:t>
    </dgm:pt>
    <dgm:pt modelId="{5D2650C3-0FCB-4DFC-AD09-C84C34E8F685}">
      <dgm:prSet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склад для </a:t>
          </a:r>
          <a:r>
            <a:rPr lang="ru-RU" sz="36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дезсредств</a:t>
          </a:r>
          <a:endParaRPr lang="ru-RU" sz="36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C7D1CF79-77E9-4A51-ABDE-EDDF244AB74B}" type="parTrans" cxnId="{25C3FEC0-BE88-4EAD-BE41-D8656066DF7C}">
      <dgm:prSet/>
      <dgm:spPr/>
      <dgm:t>
        <a:bodyPr/>
        <a:lstStyle/>
        <a:p>
          <a:endParaRPr lang="ru-RU"/>
        </a:p>
      </dgm:t>
    </dgm:pt>
    <dgm:pt modelId="{FBF3058D-CCE5-406D-AD79-20F69B319196}" type="sibTrans" cxnId="{25C3FEC0-BE88-4EAD-BE41-D8656066DF7C}">
      <dgm:prSet/>
      <dgm:spPr/>
      <dgm:t>
        <a:bodyPr/>
        <a:lstStyle/>
        <a:p>
          <a:endParaRPr lang="ru-RU"/>
        </a:p>
      </dgm:t>
    </dgm:pt>
    <dgm:pt modelId="{1E2D847D-ED5C-4E65-A169-3F5A09D2DDEE}">
      <dgm:prSet custT="1"/>
      <dgm:spPr/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печь для сжигания трупов и патологоанатомических материалов</a:t>
          </a:r>
          <a:endParaRPr lang="ru-RU" sz="2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141FB358-7984-4513-BBB2-7F90C11D2850}" type="parTrans" cxnId="{A822ED62-2C0F-4AF5-8C37-CEE1B7740005}">
      <dgm:prSet/>
      <dgm:spPr/>
      <dgm:t>
        <a:bodyPr/>
        <a:lstStyle/>
        <a:p>
          <a:endParaRPr lang="ru-RU"/>
        </a:p>
      </dgm:t>
    </dgm:pt>
    <dgm:pt modelId="{0EF4BA1E-57B5-4FD8-9077-B5E9E0FBDB32}" type="sibTrans" cxnId="{A822ED62-2C0F-4AF5-8C37-CEE1B7740005}">
      <dgm:prSet/>
      <dgm:spPr/>
      <dgm:t>
        <a:bodyPr/>
        <a:lstStyle/>
        <a:p>
          <a:endParaRPr lang="ru-RU"/>
        </a:p>
      </dgm:t>
    </dgm:pt>
    <dgm:pt modelId="{CBD33BF1-46F5-4938-9B6C-5878E4F97068}" type="pres">
      <dgm:prSet presAssocID="{CAFB9967-8FE6-4C68-884B-2C6FAF80CD9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F9C75-D2AF-4245-93D5-3687B4F5CADF}" type="pres">
      <dgm:prSet presAssocID="{D9FCDD32-2853-4881-A5A2-11F071129FD5}" presName="parentLin" presStyleCnt="0"/>
      <dgm:spPr/>
    </dgm:pt>
    <dgm:pt modelId="{C821A1CF-EFC2-471C-9072-39F74635FF93}" type="pres">
      <dgm:prSet presAssocID="{D9FCDD32-2853-4881-A5A2-11F071129FD5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EB6BFBB-A014-4010-9F87-15EACEEE29E1}" type="pres">
      <dgm:prSet presAssocID="{D9FCDD32-2853-4881-A5A2-11F071129FD5}" presName="parentText" presStyleLbl="node1" presStyleIdx="0" presStyleCnt="5" custLinFactNeighborX="-8392" custLinFactNeighborY="1863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0C8E05-8E63-496D-B4F0-B0036FC742E7}" type="pres">
      <dgm:prSet presAssocID="{D9FCDD32-2853-4881-A5A2-11F071129FD5}" presName="negativeSpace" presStyleCnt="0"/>
      <dgm:spPr/>
    </dgm:pt>
    <dgm:pt modelId="{C55C8335-E053-4ADB-9E19-928C439121CE}" type="pres">
      <dgm:prSet presAssocID="{D9FCDD32-2853-4881-A5A2-11F071129FD5}" presName="childText" presStyleLbl="conFgAcc1" presStyleIdx="0" presStyleCnt="5">
        <dgm:presLayoutVars>
          <dgm:bulletEnabled val="1"/>
        </dgm:presLayoutVars>
      </dgm:prSet>
      <dgm:spPr/>
    </dgm:pt>
    <dgm:pt modelId="{B014989B-B793-4180-A12A-242C4A04C986}" type="pres">
      <dgm:prSet presAssocID="{B2F4022E-EF3E-495A-9160-442B86808C24}" presName="spaceBetweenRectangles" presStyleCnt="0"/>
      <dgm:spPr/>
    </dgm:pt>
    <dgm:pt modelId="{0C903A44-44B6-4DE8-8F67-E80D5662B6C5}" type="pres">
      <dgm:prSet presAssocID="{D1CF2086-8D7E-4E1D-900D-35C5974855EF}" presName="parentLin" presStyleCnt="0"/>
      <dgm:spPr/>
    </dgm:pt>
    <dgm:pt modelId="{D3081D60-9744-4602-AAAC-923A816B4B08}" type="pres">
      <dgm:prSet presAssocID="{D1CF2086-8D7E-4E1D-900D-35C5974855EF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1E0FC425-C1A6-46C1-92E3-01AF69974755}" type="pres">
      <dgm:prSet presAssocID="{D1CF2086-8D7E-4E1D-900D-35C5974855EF}" presName="parentText" presStyleLbl="node1" presStyleIdx="1" presStyleCnt="5" custScaleX="142857" custLinFactX="60" custLinFactNeighborX="100000" custLinFactNeighborY="-137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CF7136-A4D2-46B0-B52E-A611610D0147}" type="pres">
      <dgm:prSet presAssocID="{D1CF2086-8D7E-4E1D-900D-35C5974855EF}" presName="negativeSpace" presStyleCnt="0"/>
      <dgm:spPr/>
    </dgm:pt>
    <dgm:pt modelId="{A1A38A4F-7528-42BD-BFA5-079E0FED7397}" type="pres">
      <dgm:prSet presAssocID="{D1CF2086-8D7E-4E1D-900D-35C5974855EF}" presName="childText" presStyleLbl="conFgAcc1" presStyleIdx="1" presStyleCnt="5">
        <dgm:presLayoutVars>
          <dgm:bulletEnabled val="1"/>
        </dgm:presLayoutVars>
      </dgm:prSet>
      <dgm:spPr/>
    </dgm:pt>
    <dgm:pt modelId="{FB73C962-C573-491C-89F3-FACCE4D564B0}" type="pres">
      <dgm:prSet presAssocID="{20293AAD-D84B-41F9-A591-C39B861799AF}" presName="spaceBetweenRectangles" presStyleCnt="0"/>
      <dgm:spPr/>
    </dgm:pt>
    <dgm:pt modelId="{1C957678-EE00-41A1-AE04-85B254756437}" type="pres">
      <dgm:prSet presAssocID="{CD5626DE-9FE3-4F7D-9272-DCD119E5BBBC}" presName="parentLin" presStyleCnt="0"/>
      <dgm:spPr/>
    </dgm:pt>
    <dgm:pt modelId="{96419A91-0466-4AAF-B4A6-5909CCB7CC4E}" type="pres">
      <dgm:prSet presAssocID="{CD5626DE-9FE3-4F7D-9272-DCD119E5BBBC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90B69D8-7B96-45DF-B032-43387242A40D}" type="pres">
      <dgm:prSet presAssocID="{CD5626DE-9FE3-4F7D-9272-DCD119E5BBB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602F5-A3B5-41EE-9DA5-A94348C9DD54}" type="pres">
      <dgm:prSet presAssocID="{CD5626DE-9FE3-4F7D-9272-DCD119E5BBBC}" presName="negativeSpace" presStyleCnt="0"/>
      <dgm:spPr/>
    </dgm:pt>
    <dgm:pt modelId="{CDCFA553-D88D-40E1-9DC7-3B10D66EE1D9}" type="pres">
      <dgm:prSet presAssocID="{CD5626DE-9FE3-4F7D-9272-DCD119E5BBBC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8CFAF8-DD71-4B69-8F0F-EFE6D8E5FF88}" type="pres">
      <dgm:prSet presAssocID="{39DC37EA-4BA3-4D9A-9FFA-EE8BAD290884}" presName="spaceBetweenRectangles" presStyleCnt="0"/>
      <dgm:spPr/>
    </dgm:pt>
    <dgm:pt modelId="{555E495F-1BB1-48DF-8533-BB98B79A1FAC}" type="pres">
      <dgm:prSet presAssocID="{1E2D847D-ED5C-4E65-A169-3F5A09D2DDEE}" presName="parentLin" presStyleCnt="0"/>
      <dgm:spPr/>
    </dgm:pt>
    <dgm:pt modelId="{F8FD6B69-A642-46D5-936A-0201A443388D}" type="pres">
      <dgm:prSet presAssocID="{1E2D847D-ED5C-4E65-A169-3F5A09D2DDEE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8EDCAF5F-92A5-4E22-9E81-257030482C3C}" type="pres">
      <dgm:prSet presAssocID="{1E2D847D-ED5C-4E65-A169-3F5A09D2DDEE}" presName="parentText" presStyleLbl="node1" presStyleIdx="3" presStyleCnt="5" custScaleX="141615" custScaleY="1305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2348F-423E-4E78-9802-A7283FB976B5}" type="pres">
      <dgm:prSet presAssocID="{1E2D847D-ED5C-4E65-A169-3F5A09D2DDEE}" presName="negativeSpace" presStyleCnt="0"/>
      <dgm:spPr/>
    </dgm:pt>
    <dgm:pt modelId="{4A586AD9-42FF-494E-8293-1A1F267B3118}" type="pres">
      <dgm:prSet presAssocID="{1E2D847D-ED5C-4E65-A169-3F5A09D2DDEE}" presName="childText" presStyleLbl="conFgAcc1" presStyleIdx="3" presStyleCnt="5">
        <dgm:presLayoutVars>
          <dgm:bulletEnabled val="1"/>
        </dgm:presLayoutVars>
      </dgm:prSet>
      <dgm:spPr/>
    </dgm:pt>
    <dgm:pt modelId="{1E878D11-199C-4A12-8718-F686EFED075E}" type="pres">
      <dgm:prSet presAssocID="{0EF4BA1E-57B5-4FD8-9077-B5E9E0FBDB32}" presName="spaceBetweenRectangles" presStyleCnt="0"/>
      <dgm:spPr/>
    </dgm:pt>
    <dgm:pt modelId="{BA16EC6A-C596-428D-974E-35D5F33DFC86}" type="pres">
      <dgm:prSet presAssocID="{5D2650C3-0FCB-4DFC-AD09-C84C34E8F685}" presName="parentLin" presStyleCnt="0"/>
      <dgm:spPr/>
    </dgm:pt>
    <dgm:pt modelId="{3AD4E40B-0387-4E8F-81D0-A4A902B24383}" type="pres">
      <dgm:prSet presAssocID="{5D2650C3-0FCB-4DFC-AD09-C84C34E8F685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308D54DD-324C-4C30-BE6C-BF3EF1427D5E}" type="pres">
      <dgm:prSet presAssocID="{5D2650C3-0FCB-4DFC-AD09-C84C34E8F685}" presName="parentText" presStyleLbl="node1" presStyleIdx="4" presStyleCnt="5" custLinFactNeighborX="4348" custLinFactNeighborY="-441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B6BE87-09AE-4F82-BA67-F5D320FEAB44}" type="pres">
      <dgm:prSet presAssocID="{5D2650C3-0FCB-4DFC-AD09-C84C34E8F685}" presName="negativeSpace" presStyleCnt="0"/>
      <dgm:spPr/>
    </dgm:pt>
    <dgm:pt modelId="{E79098BA-6465-421B-A0B4-297179E5C636}" type="pres">
      <dgm:prSet presAssocID="{5D2650C3-0FCB-4DFC-AD09-C84C34E8F685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88D1AF15-0158-4008-B9CD-36BF22665774}" srcId="{CAFB9967-8FE6-4C68-884B-2C6FAF80CD90}" destId="{D1CF2086-8D7E-4E1D-900D-35C5974855EF}" srcOrd="1" destOrd="0" parTransId="{D32A4D26-52AD-40BE-B4D5-05F043D5D81E}" sibTransId="{20293AAD-D84B-41F9-A591-C39B861799AF}"/>
    <dgm:cxn modelId="{22F45086-164B-458B-A9BE-5B2C4F052ABF}" srcId="{CAFB9967-8FE6-4C68-884B-2C6FAF80CD90}" destId="{CD5626DE-9FE3-4F7D-9272-DCD119E5BBBC}" srcOrd="2" destOrd="0" parTransId="{4751AFC6-BCB7-469F-9871-E602E4487719}" sibTransId="{39DC37EA-4BA3-4D9A-9FFA-EE8BAD290884}"/>
    <dgm:cxn modelId="{416767E1-45FA-41AF-B368-95B4D6B45C11}" type="presOf" srcId="{D9FCDD32-2853-4881-A5A2-11F071129FD5}" destId="{C821A1CF-EFC2-471C-9072-39F74635FF93}" srcOrd="0" destOrd="0" presId="urn:microsoft.com/office/officeart/2005/8/layout/list1"/>
    <dgm:cxn modelId="{62798444-2449-486A-9407-8B6FDA15B392}" type="presOf" srcId="{D9FCDD32-2853-4881-A5A2-11F071129FD5}" destId="{AEB6BFBB-A014-4010-9F87-15EACEEE29E1}" srcOrd="1" destOrd="0" presId="urn:microsoft.com/office/officeart/2005/8/layout/list1"/>
    <dgm:cxn modelId="{DEB86E2C-1B7D-45EE-A75E-4A8E6F41DE73}" type="presOf" srcId="{CD5626DE-9FE3-4F7D-9272-DCD119E5BBBC}" destId="{E90B69D8-7B96-45DF-B032-43387242A40D}" srcOrd="1" destOrd="0" presId="urn:microsoft.com/office/officeart/2005/8/layout/list1"/>
    <dgm:cxn modelId="{CD056167-09AF-4053-8F3F-08A70D44FAA4}" type="presOf" srcId="{449E128E-EF7C-4F43-A83C-3A6F0F889227}" destId="{CDCFA553-D88D-40E1-9DC7-3B10D66EE1D9}" srcOrd="0" destOrd="0" presId="urn:microsoft.com/office/officeart/2005/8/layout/list1"/>
    <dgm:cxn modelId="{CA067112-C38E-4BDB-9673-1B50DE25A821}" srcId="{CAFB9967-8FE6-4C68-884B-2C6FAF80CD90}" destId="{D9FCDD32-2853-4881-A5A2-11F071129FD5}" srcOrd="0" destOrd="0" parTransId="{9E4446E2-DAC6-429C-99BD-71DE4E576A64}" sibTransId="{B2F4022E-EF3E-495A-9160-442B86808C24}"/>
    <dgm:cxn modelId="{39E134F0-10D4-494A-856D-53F6DFC4F522}" type="presOf" srcId="{5D2650C3-0FCB-4DFC-AD09-C84C34E8F685}" destId="{308D54DD-324C-4C30-BE6C-BF3EF1427D5E}" srcOrd="1" destOrd="0" presId="urn:microsoft.com/office/officeart/2005/8/layout/list1"/>
    <dgm:cxn modelId="{45CC348C-55B7-4EB5-8A1F-38B128A4AAFF}" srcId="{CD5626DE-9FE3-4F7D-9272-DCD119E5BBBC}" destId="{449E128E-EF7C-4F43-A83C-3A6F0F889227}" srcOrd="0" destOrd="0" parTransId="{3542E62B-3B28-482F-A893-BE8D4D515B36}" sibTransId="{A986EA63-9CA4-4448-BBBA-A33CE2D1E5FC}"/>
    <dgm:cxn modelId="{F804D863-3D5D-4A22-AAAA-FF5CE749DE81}" type="presOf" srcId="{CAFB9967-8FE6-4C68-884B-2C6FAF80CD90}" destId="{CBD33BF1-46F5-4938-9B6C-5878E4F97068}" srcOrd="0" destOrd="0" presId="urn:microsoft.com/office/officeart/2005/8/layout/list1"/>
    <dgm:cxn modelId="{6294C657-BD18-4AF9-B32A-F491F59BE9BB}" type="presOf" srcId="{CD5626DE-9FE3-4F7D-9272-DCD119E5BBBC}" destId="{96419A91-0466-4AAF-B4A6-5909CCB7CC4E}" srcOrd="0" destOrd="0" presId="urn:microsoft.com/office/officeart/2005/8/layout/list1"/>
    <dgm:cxn modelId="{25C3FEC0-BE88-4EAD-BE41-D8656066DF7C}" srcId="{CAFB9967-8FE6-4C68-884B-2C6FAF80CD90}" destId="{5D2650C3-0FCB-4DFC-AD09-C84C34E8F685}" srcOrd="4" destOrd="0" parTransId="{C7D1CF79-77E9-4A51-ABDE-EDDF244AB74B}" sibTransId="{FBF3058D-CCE5-406D-AD79-20F69B319196}"/>
    <dgm:cxn modelId="{A822ED62-2C0F-4AF5-8C37-CEE1B7740005}" srcId="{CAFB9967-8FE6-4C68-884B-2C6FAF80CD90}" destId="{1E2D847D-ED5C-4E65-A169-3F5A09D2DDEE}" srcOrd="3" destOrd="0" parTransId="{141FB358-7984-4513-BBB2-7F90C11D2850}" sibTransId="{0EF4BA1E-57B5-4FD8-9077-B5E9E0FBDB32}"/>
    <dgm:cxn modelId="{FAFB7AFD-F849-437C-9AE3-B212800D19C7}" type="presOf" srcId="{D1CF2086-8D7E-4E1D-900D-35C5974855EF}" destId="{1E0FC425-C1A6-46C1-92E3-01AF69974755}" srcOrd="1" destOrd="0" presId="urn:microsoft.com/office/officeart/2005/8/layout/list1"/>
    <dgm:cxn modelId="{705A8EA1-56FF-4295-AB19-87CE63CC9A6D}" type="presOf" srcId="{1E2D847D-ED5C-4E65-A169-3F5A09D2DDEE}" destId="{F8FD6B69-A642-46D5-936A-0201A443388D}" srcOrd="0" destOrd="0" presId="urn:microsoft.com/office/officeart/2005/8/layout/list1"/>
    <dgm:cxn modelId="{A097D31A-AE1E-4018-BCBA-F9B1875551DB}" type="presOf" srcId="{D1CF2086-8D7E-4E1D-900D-35C5974855EF}" destId="{D3081D60-9744-4602-AAAC-923A816B4B08}" srcOrd="0" destOrd="0" presId="urn:microsoft.com/office/officeart/2005/8/layout/list1"/>
    <dgm:cxn modelId="{CC8B5990-FA40-49DE-9E5F-B7D06EC71407}" type="presOf" srcId="{1E2D847D-ED5C-4E65-A169-3F5A09D2DDEE}" destId="{8EDCAF5F-92A5-4E22-9E81-257030482C3C}" srcOrd="1" destOrd="0" presId="urn:microsoft.com/office/officeart/2005/8/layout/list1"/>
    <dgm:cxn modelId="{5164CAD3-602A-4A83-8D43-E6E9B2B2584C}" type="presOf" srcId="{5D2650C3-0FCB-4DFC-AD09-C84C34E8F685}" destId="{3AD4E40B-0387-4E8F-81D0-A4A902B24383}" srcOrd="0" destOrd="0" presId="urn:microsoft.com/office/officeart/2005/8/layout/list1"/>
    <dgm:cxn modelId="{79390AFC-1B81-4F32-8FE3-4BF60D08D0C3}" type="presParOf" srcId="{CBD33BF1-46F5-4938-9B6C-5878E4F97068}" destId="{D59F9C75-D2AF-4245-93D5-3687B4F5CADF}" srcOrd="0" destOrd="0" presId="urn:microsoft.com/office/officeart/2005/8/layout/list1"/>
    <dgm:cxn modelId="{C8E8D0EF-1B34-45C1-B1DB-D6F5D67F2A93}" type="presParOf" srcId="{D59F9C75-D2AF-4245-93D5-3687B4F5CADF}" destId="{C821A1CF-EFC2-471C-9072-39F74635FF93}" srcOrd="0" destOrd="0" presId="urn:microsoft.com/office/officeart/2005/8/layout/list1"/>
    <dgm:cxn modelId="{4865368A-5B91-40D1-A45F-656677572CC2}" type="presParOf" srcId="{D59F9C75-D2AF-4245-93D5-3687B4F5CADF}" destId="{AEB6BFBB-A014-4010-9F87-15EACEEE29E1}" srcOrd="1" destOrd="0" presId="urn:microsoft.com/office/officeart/2005/8/layout/list1"/>
    <dgm:cxn modelId="{16003F35-0632-4C6E-A49B-EBCB31E02E78}" type="presParOf" srcId="{CBD33BF1-46F5-4938-9B6C-5878E4F97068}" destId="{370C8E05-8E63-496D-B4F0-B0036FC742E7}" srcOrd="1" destOrd="0" presId="urn:microsoft.com/office/officeart/2005/8/layout/list1"/>
    <dgm:cxn modelId="{A11DB19F-7666-4536-BFFF-6FB7D995E3DB}" type="presParOf" srcId="{CBD33BF1-46F5-4938-9B6C-5878E4F97068}" destId="{C55C8335-E053-4ADB-9E19-928C439121CE}" srcOrd="2" destOrd="0" presId="urn:microsoft.com/office/officeart/2005/8/layout/list1"/>
    <dgm:cxn modelId="{85400C90-0991-4628-87BA-BDE948C9F3B7}" type="presParOf" srcId="{CBD33BF1-46F5-4938-9B6C-5878E4F97068}" destId="{B014989B-B793-4180-A12A-242C4A04C986}" srcOrd="3" destOrd="0" presId="urn:microsoft.com/office/officeart/2005/8/layout/list1"/>
    <dgm:cxn modelId="{26C8F01E-2CCA-4A77-87D6-2A145E52F06C}" type="presParOf" srcId="{CBD33BF1-46F5-4938-9B6C-5878E4F97068}" destId="{0C903A44-44B6-4DE8-8F67-E80D5662B6C5}" srcOrd="4" destOrd="0" presId="urn:microsoft.com/office/officeart/2005/8/layout/list1"/>
    <dgm:cxn modelId="{39AC3BF6-35EE-46A1-8F07-0991CE48FB36}" type="presParOf" srcId="{0C903A44-44B6-4DE8-8F67-E80D5662B6C5}" destId="{D3081D60-9744-4602-AAAC-923A816B4B08}" srcOrd="0" destOrd="0" presId="urn:microsoft.com/office/officeart/2005/8/layout/list1"/>
    <dgm:cxn modelId="{FE23C75E-C76A-4CCB-AE8B-23EF446C145D}" type="presParOf" srcId="{0C903A44-44B6-4DE8-8F67-E80D5662B6C5}" destId="{1E0FC425-C1A6-46C1-92E3-01AF69974755}" srcOrd="1" destOrd="0" presId="urn:microsoft.com/office/officeart/2005/8/layout/list1"/>
    <dgm:cxn modelId="{88BC02F9-F874-4773-807F-159EC46017D5}" type="presParOf" srcId="{CBD33BF1-46F5-4938-9B6C-5878E4F97068}" destId="{4ACF7136-A4D2-46B0-B52E-A611610D0147}" srcOrd="5" destOrd="0" presId="urn:microsoft.com/office/officeart/2005/8/layout/list1"/>
    <dgm:cxn modelId="{0A272E23-86EE-49A2-99BF-05C4DFBEE219}" type="presParOf" srcId="{CBD33BF1-46F5-4938-9B6C-5878E4F97068}" destId="{A1A38A4F-7528-42BD-BFA5-079E0FED7397}" srcOrd="6" destOrd="0" presId="urn:microsoft.com/office/officeart/2005/8/layout/list1"/>
    <dgm:cxn modelId="{8EFFE276-18E7-499F-BB8C-5366A050A938}" type="presParOf" srcId="{CBD33BF1-46F5-4938-9B6C-5878E4F97068}" destId="{FB73C962-C573-491C-89F3-FACCE4D564B0}" srcOrd="7" destOrd="0" presId="urn:microsoft.com/office/officeart/2005/8/layout/list1"/>
    <dgm:cxn modelId="{7B6D505B-C106-45A2-8480-FEF990686EDE}" type="presParOf" srcId="{CBD33BF1-46F5-4938-9B6C-5878E4F97068}" destId="{1C957678-EE00-41A1-AE04-85B254756437}" srcOrd="8" destOrd="0" presId="urn:microsoft.com/office/officeart/2005/8/layout/list1"/>
    <dgm:cxn modelId="{1BE6D5F7-BB45-402F-956A-3117F5E73FD1}" type="presParOf" srcId="{1C957678-EE00-41A1-AE04-85B254756437}" destId="{96419A91-0466-4AAF-B4A6-5909CCB7CC4E}" srcOrd="0" destOrd="0" presId="urn:microsoft.com/office/officeart/2005/8/layout/list1"/>
    <dgm:cxn modelId="{19351407-1C24-4949-9626-8F5C5EB93D8F}" type="presParOf" srcId="{1C957678-EE00-41A1-AE04-85B254756437}" destId="{E90B69D8-7B96-45DF-B032-43387242A40D}" srcOrd="1" destOrd="0" presId="urn:microsoft.com/office/officeart/2005/8/layout/list1"/>
    <dgm:cxn modelId="{0C0AEE9B-B34F-4297-8D83-57DF2F666A9E}" type="presParOf" srcId="{CBD33BF1-46F5-4938-9B6C-5878E4F97068}" destId="{BAB602F5-A3B5-41EE-9DA5-A94348C9DD54}" srcOrd="9" destOrd="0" presId="urn:microsoft.com/office/officeart/2005/8/layout/list1"/>
    <dgm:cxn modelId="{F45608F4-753B-48FF-9F2A-3D7552A4CA0E}" type="presParOf" srcId="{CBD33BF1-46F5-4938-9B6C-5878E4F97068}" destId="{CDCFA553-D88D-40E1-9DC7-3B10D66EE1D9}" srcOrd="10" destOrd="0" presId="urn:microsoft.com/office/officeart/2005/8/layout/list1"/>
    <dgm:cxn modelId="{58AC214F-6EAC-4039-BBDD-AB78B4502DD1}" type="presParOf" srcId="{CBD33BF1-46F5-4938-9B6C-5878E4F97068}" destId="{0E8CFAF8-DD71-4B69-8F0F-EFE6D8E5FF88}" srcOrd="11" destOrd="0" presId="urn:microsoft.com/office/officeart/2005/8/layout/list1"/>
    <dgm:cxn modelId="{F63C6633-AFC9-430E-8CEE-531078DADFDC}" type="presParOf" srcId="{CBD33BF1-46F5-4938-9B6C-5878E4F97068}" destId="{555E495F-1BB1-48DF-8533-BB98B79A1FAC}" srcOrd="12" destOrd="0" presId="urn:microsoft.com/office/officeart/2005/8/layout/list1"/>
    <dgm:cxn modelId="{20EC12E5-1236-43F5-8256-7B6DCF097470}" type="presParOf" srcId="{555E495F-1BB1-48DF-8533-BB98B79A1FAC}" destId="{F8FD6B69-A642-46D5-936A-0201A443388D}" srcOrd="0" destOrd="0" presId="urn:microsoft.com/office/officeart/2005/8/layout/list1"/>
    <dgm:cxn modelId="{02AA0A58-34C3-441A-AC3A-0D95CDD9DCF2}" type="presParOf" srcId="{555E495F-1BB1-48DF-8533-BB98B79A1FAC}" destId="{8EDCAF5F-92A5-4E22-9E81-257030482C3C}" srcOrd="1" destOrd="0" presId="urn:microsoft.com/office/officeart/2005/8/layout/list1"/>
    <dgm:cxn modelId="{A3432B87-24A8-45C5-91E3-2D2AB6663443}" type="presParOf" srcId="{CBD33BF1-46F5-4938-9B6C-5878E4F97068}" destId="{3552348F-423E-4E78-9802-A7283FB976B5}" srcOrd="13" destOrd="0" presId="urn:microsoft.com/office/officeart/2005/8/layout/list1"/>
    <dgm:cxn modelId="{44473A7F-FEF1-4B46-BF21-A998DF72A6C7}" type="presParOf" srcId="{CBD33BF1-46F5-4938-9B6C-5878E4F97068}" destId="{4A586AD9-42FF-494E-8293-1A1F267B3118}" srcOrd="14" destOrd="0" presId="urn:microsoft.com/office/officeart/2005/8/layout/list1"/>
    <dgm:cxn modelId="{2BD0E9D1-87A9-4ACC-9776-A390D823D60E}" type="presParOf" srcId="{CBD33BF1-46F5-4938-9B6C-5878E4F97068}" destId="{1E878D11-199C-4A12-8718-F686EFED075E}" srcOrd="15" destOrd="0" presId="urn:microsoft.com/office/officeart/2005/8/layout/list1"/>
    <dgm:cxn modelId="{6502D1D2-5D52-44C6-A4AE-85B906F8F925}" type="presParOf" srcId="{CBD33BF1-46F5-4938-9B6C-5878E4F97068}" destId="{BA16EC6A-C596-428D-974E-35D5F33DFC86}" srcOrd="16" destOrd="0" presId="urn:microsoft.com/office/officeart/2005/8/layout/list1"/>
    <dgm:cxn modelId="{7B652607-5F42-47D3-A760-D809B874BFBC}" type="presParOf" srcId="{BA16EC6A-C596-428D-974E-35D5F33DFC86}" destId="{3AD4E40B-0387-4E8F-81D0-A4A902B24383}" srcOrd="0" destOrd="0" presId="urn:microsoft.com/office/officeart/2005/8/layout/list1"/>
    <dgm:cxn modelId="{8243C214-3FFF-418D-81B8-0362F1F4AA7C}" type="presParOf" srcId="{BA16EC6A-C596-428D-974E-35D5F33DFC86}" destId="{308D54DD-324C-4C30-BE6C-BF3EF1427D5E}" srcOrd="1" destOrd="0" presId="urn:microsoft.com/office/officeart/2005/8/layout/list1"/>
    <dgm:cxn modelId="{73266588-9B3F-4D4A-BEFB-5E53D64E1037}" type="presParOf" srcId="{CBD33BF1-46F5-4938-9B6C-5878E4F97068}" destId="{BCB6BE87-09AE-4F82-BA67-F5D320FEAB44}" srcOrd="17" destOrd="0" presId="urn:microsoft.com/office/officeart/2005/8/layout/list1"/>
    <dgm:cxn modelId="{C019429F-370D-4B46-A930-B19240C8B6BC}" type="presParOf" srcId="{CBD33BF1-46F5-4938-9B6C-5878E4F97068}" destId="{E79098BA-6465-421B-A0B4-297179E5C636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5C8335-E053-4ADB-9E19-928C439121CE}">
      <dsp:nvSpPr>
        <dsp:cNvPr id="0" name=""/>
        <dsp:cNvSpPr/>
      </dsp:nvSpPr>
      <dsp:spPr>
        <a:xfrm>
          <a:off x="0" y="359765"/>
          <a:ext cx="82809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B6BFBB-A014-4010-9F87-15EACEEE29E1}">
      <dsp:nvSpPr>
        <dsp:cNvPr id="0" name=""/>
        <dsp:cNvSpPr/>
      </dsp:nvSpPr>
      <dsp:spPr>
        <a:xfrm>
          <a:off x="379299" y="183817"/>
          <a:ext cx="5796644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лабораторный</a:t>
          </a:r>
          <a:r>
            <a:rPr lang="ru-RU" sz="36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корпус</a:t>
          </a:r>
          <a:endParaRPr lang="ru-RU" sz="3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79299" y="183817"/>
        <a:ext cx="5796644" cy="560880"/>
      </dsp:txXfrm>
    </dsp:sp>
    <dsp:sp modelId="{A1A38A4F-7528-42BD-BFA5-079E0FED7397}">
      <dsp:nvSpPr>
        <dsp:cNvPr id="0" name=""/>
        <dsp:cNvSpPr/>
      </dsp:nvSpPr>
      <dsp:spPr>
        <a:xfrm>
          <a:off x="0" y="1221605"/>
          <a:ext cx="82809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0FC425-C1A6-46C1-92E3-01AF69974755}">
      <dsp:nvSpPr>
        <dsp:cNvPr id="0" name=""/>
        <dsp:cNvSpPr/>
      </dsp:nvSpPr>
      <dsp:spPr>
        <a:xfrm>
          <a:off x="396262" y="864094"/>
          <a:ext cx="7884657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радиологическая</a:t>
          </a:r>
          <a:r>
            <a:rPr lang="ru-RU" sz="32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лаборатория</a:t>
          </a:r>
          <a:r>
            <a:rPr lang="ru-RU" sz="32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endParaRPr lang="ru-RU" sz="32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96262" y="864094"/>
        <a:ext cx="7884657" cy="560880"/>
      </dsp:txXfrm>
    </dsp:sp>
    <dsp:sp modelId="{CDCFA553-D88D-40E1-9DC7-3B10D66EE1D9}">
      <dsp:nvSpPr>
        <dsp:cNvPr id="0" name=""/>
        <dsp:cNvSpPr/>
      </dsp:nvSpPr>
      <dsp:spPr>
        <a:xfrm>
          <a:off x="0" y="2083445"/>
          <a:ext cx="82809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2691" tIns="395732" rIns="642691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900" kern="1200" dirty="0"/>
        </a:p>
      </dsp:txBody>
      <dsp:txXfrm>
        <a:off x="0" y="2083445"/>
        <a:ext cx="8280919" cy="478800"/>
      </dsp:txXfrm>
    </dsp:sp>
    <dsp:sp modelId="{E90B69D8-7B96-45DF-B032-43387242A40D}">
      <dsp:nvSpPr>
        <dsp:cNvPr id="0" name=""/>
        <dsp:cNvSpPr/>
      </dsp:nvSpPr>
      <dsp:spPr>
        <a:xfrm>
          <a:off x="414046" y="1803005"/>
          <a:ext cx="5796644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виварий</a:t>
          </a:r>
          <a:endParaRPr lang="ru-RU" sz="3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14046" y="1803005"/>
        <a:ext cx="5796644" cy="560880"/>
      </dsp:txXfrm>
    </dsp:sp>
    <dsp:sp modelId="{4A586AD9-42FF-494E-8293-1A1F267B3118}">
      <dsp:nvSpPr>
        <dsp:cNvPr id="0" name=""/>
        <dsp:cNvSpPr/>
      </dsp:nvSpPr>
      <dsp:spPr>
        <a:xfrm>
          <a:off x="0" y="3116538"/>
          <a:ext cx="82809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DCAF5F-92A5-4E22-9E81-257030482C3C}">
      <dsp:nvSpPr>
        <dsp:cNvPr id="0" name=""/>
        <dsp:cNvSpPr/>
      </dsp:nvSpPr>
      <dsp:spPr>
        <a:xfrm>
          <a:off x="397467" y="2664845"/>
          <a:ext cx="7880240" cy="73213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печь для сжигания трупов и патологоанатомических материалов</a:t>
          </a:r>
          <a:endParaRPr lang="ru-RU" sz="28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397467" y="2664845"/>
        <a:ext cx="7880240" cy="732133"/>
      </dsp:txXfrm>
    </dsp:sp>
    <dsp:sp modelId="{E79098BA-6465-421B-A0B4-297179E5C636}">
      <dsp:nvSpPr>
        <dsp:cNvPr id="0" name=""/>
        <dsp:cNvSpPr/>
      </dsp:nvSpPr>
      <dsp:spPr>
        <a:xfrm>
          <a:off x="0" y="3978378"/>
          <a:ext cx="8280919" cy="478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D54DD-324C-4C30-BE6C-BF3EF1427D5E}">
      <dsp:nvSpPr>
        <dsp:cNvPr id="0" name=""/>
        <dsp:cNvSpPr/>
      </dsp:nvSpPr>
      <dsp:spPr>
        <a:xfrm>
          <a:off x="432048" y="3673170"/>
          <a:ext cx="5796644" cy="56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9099" tIns="0" rIns="219099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склад для </a:t>
          </a:r>
          <a:r>
            <a:rPr lang="ru-RU" sz="36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дезсредств</a:t>
          </a:r>
          <a:endParaRPr lang="ru-RU" sz="36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432048" y="3673170"/>
        <a:ext cx="5796644" cy="56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03.09.2013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80728"/>
            <a:ext cx="8305800" cy="4320480"/>
          </a:xfrm>
        </p:spPr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135" y="1617764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ветеринарной лаборатории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071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060848"/>
            <a:ext cx="7117112" cy="425117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16632"/>
            <a:ext cx="9036496" cy="208823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Бактериологическая кухня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Площадь - 13-16 м</a:t>
            </a:r>
            <a:r>
              <a:rPr lang="ru-RU" sz="3600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Служит для приготовления питательных сред</a:t>
            </a: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3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638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988840"/>
            <a:ext cx="3048000" cy="432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39248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Автоклавная</a:t>
            </a:r>
            <a: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Площадь – 13 - 15</a:t>
            </a: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  <a:r>
              <a:rPr lang="ru-RU" sz="3100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станавливают </a:t>
            </a:r>
            <a:r>
              <a:rPr lang="ru-RU" sz="36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автоклавы для 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стерилизации</a:t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питательных </a:t>
            </a:r>
            <a:r>
              <a:rPr lang="ru-RU" sz="36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сред, 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посуды,</a:t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обеспложивания</a:t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патологического </a:t>
            </a:r>
            <a:r>
              <a:rPr lang="ru-RU" sz="36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материала</a:t>
            </a:r>
            <a:r>
              <a:rPr lang="ru-RU" sz="32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00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26308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Моечная комната 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не менее  5м</a:t>
            </a:r>
            <a:r>
              <a:rPr lang="ru-RU" sz="3600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</a:t>
            </a:r>
            <a:r>
              <a:rPr lang="ru-RU" sz="36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мойки посуды, 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инструментов </a:t>
            </a:r>
            <a:r>
              <a:rPr lang="ru-RU" sz="36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 их сушки. </a:t>
            </a:r>
            <a:r>
              <a:rPr lang="ru-RU" sz="3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4088" y="1988840"/>
            <a:ext cx="6831999" cy="426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067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2717681"/>
            <a:ext cx="4392488" cy="397013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80920" cy="309634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17,7 м</a:t>
            </a:r>
            <a:r>
              <a:rPr lang="ru-RU" sz="32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Служит для клинико-диагностических </a:t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исследований крови, желудочного сока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b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мочи, кала и др</a:t>
            </a: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404664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Клинико-диагностический кабинет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36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132856"/>
            <a:ext cx="6624736" cy="432047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24482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Гистологический кабинет 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 -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16,7 м</a:t>
            </a:r>
            <a:r>
              <a:rPr lang="ru-RU" sz="31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b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Служит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гистологических исследований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патологического материала</a:t>
            </a:r>
            <a:endParaRPr lang="ru-RU" sz="36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8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9632" y="2924944"/>
            <a:ext cx="6552728" cy="35283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3797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Химико-токсикологический кабинет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 - 30,4м</a:t>
            </a:r>
            <a:r>
              <a:rPr lang="ru-RU" sz="31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b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Служит для исследования фуража, продуктов животного происхождения, воды,  почвы на содержания ядовитых веществ.</a:t>
            </a:r>
            <a:endParaRPr lang="ru-RU" sz="31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197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586352"/>
            <a:ext cx="5866655" cy="4021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24208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Пищевая лаборатория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18,5 м</a:t>
            </a:r>
            <a:r>
              <a:rPr lang="ru-RU" sz="36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b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Служит для санитарно-гигиенических исследований мяса, молока, рыбы и яиц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31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9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504728"/>
            <a:ext cx="8229600" cy="35165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Площадь – 15,4 м</a:t>
            </a:r>
            <a:r>
              <a:rPr lang="ru-RU" sz="3600" b="1" baseline="30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indent="0"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Для проведения гельминтологических, </a:t>
            </a:r>
            <a:r>
              <a:rPr lang="ru-RU" sz="3600" b="1" dirty="0" err="1" smtClean="0">
                <a:latin typeface="Arial" pitchFamily="34" charset="0"/>
                <a:cs typeface="Arial" pitchFamily="34" charset="0"/>
              </a:rPr>
              <a:t>арахно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-энтомологических и протозоологических исследований</a:t>
            </a: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856984" cy="1692424"/>
          </a:xfrm>
        </p:spPr>
        <p:txBody>
          <a:bodyPr>
            <a:no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Гельминто</a:t>
            </a:r>
            <a:r>
              <a:rPr lang="ru-RU" sz="4400" b="1" dirty="0" smtClean="0">
                <a:solidFill>
                  <a:srgbClr val="C00000"/>
                </a:solidFill>
              </a:rPr>
              <a:t>-протозоологический кабинет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74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96944" cy="6152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9589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Спасибо за внимание !!!</a:t>
            </a:r>
            <a:endParaRPr lang="ru-RU" sz="53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1004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471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Ознакомиться  со структурой ветеринарной лаборатории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Цель  занятия: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517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63344"/>
          </a:xfrm>
        </p:spPr>
        <p:txBody>
          <a:bodyPr/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типовому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проекту для областной 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ветеринарной 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лаборатории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предусматриваются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следующие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строения:</a:t>
            </a:r>
            <a: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719664554"/>
              </p:ext>
            </p:extLst>
          </p:nvPr>
        </p:nvGraphicFramePr>
        <p:xfrm>
          <a:off x="467544" y="1700808"/>
          <a:ext cx="828092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3052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13284" y="2879939"/>
            <a:ext cx="2651204" cy="364540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554461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♦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Требования к лаборатории</a:t>
            </a:r>
            <a: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Светлая и просторная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Высота потолков – 3 метра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Ширина  коридоров  2,3 – 3 м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Размеры окон 2,2 - 2,4 м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Площадь окон 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- 15-20 от общей площади комнаты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Двери -  ширина -  1 м., высота 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2,25 м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Полы покрыты метлахской плиткой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Стены красят масляной  краской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247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2348880"/>
            <a:ext cx="7920880" cy="4320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52400"/>
            <a:ext cx="8856984" cy="205246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Приемная комната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служит для приема поступающего на исследования  материала. </a:t>
            </a:r>
            <a:b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Площадь составляет  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9-15 м</a:t>
            </a:r>
            <a:r>
              <a:rPr lang="ru-RU" sz="32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baseline="30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30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2780928"/>
            <a:ext cx="3960440" cy="36031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39604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Бактериологический кабинет </a:t>
            </a:r>
            <a:r>
              <a:rPr lang="ru-RU" sz="2400" b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Предназначен </a:t>
            </a: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проведения бактериологических исследований.</a:t>
            </a:r>
            <a:b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составляет –  23-33 м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В кабинете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оборудован </a:t>
            </a: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стеклянный бокс, площадью 7-8 м</a:t>
            </a:r>
            <a:r>
              <a:rPr lang="ru-RU" sz="2800" b="1" baseline="30000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b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Кабинет оснащен бактерицидными лампами. </a:t>
            </a:r>
            <a:b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Стол покрывают стеклом, на столе располагают все необходимые реактивы.</a:t>
            </a:r>
            <a:br>
              <a:rPr lang="ru-RU" sz="24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30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9853" y="2492896"/>
            <a:ext cx="6290619" cy="403244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273630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FFFF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Комната для вскрытия животных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Площадь  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1 7-25 м</a:t>
            </a:r>
            <a:r>
              <a:rPr lang="ru-RU" sz="2400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Должна быть светлой, хорошо вентилируемой,  иметь непроницаемые полы, покрытые бетоном или плиткой. 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Стены выкрашены масляной краской  или выложены плиткой.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Водопровод с горячей и с холодной водой.</a:t>
            </a:r>
            <a:b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Канализация.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042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7180" y="188640"/>
            <a:ext cx="8589640" cy="633670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Кабинет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Асколи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Предназначен для исследования патологического материала на сибирскую язву. </a:t>
            </a:r>
            <a:b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Площадь – 14 м</a:t>
            </a:r>
            <a:r>
              <a:rPr lang="ru-RU" sz="360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b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Должен иметь лабораторный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стол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на котором помещен штативы с пробирками, пипетки, биологические препараты  и другие инструменты, необходимые для реакции преципитации. 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33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844824"/>
            <a:ext cx="7488832" cy="45392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170080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Серологический кабинет</a:t>
            </a:r>
            <a: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Площадь  20 </a:t>
            </a: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 </a:t>
            </a:r>
            <a:r>
              <a:rPr lang="ru-RU" sz="3100" b="1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b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Служит </a:t>
            </a:r>
            <a:r>
              <a:rPr lang="ru-RU" sz="31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для постановки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серологических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реакций</a:t>
            </a:r>
            <a:r>
              <a:rPr lang="ru-R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71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427</TotalTime>
  <Words>72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 </vt:lpstr>
      <vt:lpstr>Цель  занятия:</vt:lpstr>
      <vt:lpstr>Слайд 3</vt:lpstr>
      <vt:lpstr>♦ Требования к лаборатории - Светлая и просторная - Высота потолков – 3 метра - Ширина  коридоров  2,3 – 3 м - Размеры окон 2,2 - 2,4 м - Площадь окон  - 15-20 от общей площади комнаты - Двери -  ширина -  1 м., высота  - 2,25 м - Полы покрыты метлахской плиткой - Стены красят масляной  краской    </vt:lpstr>
      <vt:lpstr>Приемная комната  служит для приема поступающего на исследования  материала.  Площадь составляет  9-15 м2. </vt:lpstr>
      <vt:lpstr>                       Бактериологический кабинет  Предназначен для проведения бактериологических исследований. Площадь составляет –  23-33 м2  В кабинете оборудован стеклянный бокс, площадью 7-8 м2.  Кабинет оснащен бактерицидными лампами.  Стол покрывают стеклом, на столе располагают все необходимые реактивы.  </vt:lpstr>
      <vt:lpstr>       Комната для вскрытия животных  Площадь  – 1 7-25 м2. Должна быть светлой, хорошо вентилируемой,  иметь непроницаемые полы, покрытые бетоном или плиткой.  Стены выкрашены масляной краской  или выложены плиткой. Водопровод с горячей и с холодной водой. Канализация.</vt:lpstr>
      <vt:lpstr>Кабинет Асколи: Предназначен для исследования патологического материала на сибирскую язву.  Площадь – 14 м2. Должен иметь лабораторный стол, на котором помещен штативы с пробирками, пипетки, биологические препараты  и другие инструменты, необходимые для реакции преципитации. </vt:lpstr>
      <vt:lpstr>Серологический кабинет Площадь  20 м 2.  Служит  для постановки серологических реакций.</vt:lpstr>
      <vt:lpstr> Бактериологическая кухня Площадь - 13-16 м2. Служит для приготовления питательных сред.</vt:lpstr>
      <vt:lpstr>Автоклавная Площадь – 13 - 15м2  Устанавливают автоклавы для стерилизации питательных сред, посуды, обеспложивания патологического материала. </vt:lpstr>
      <vt:lpstr>Моечная комната  Площадь не менее  5м2.  Для мойки посуды, инструментов и их сушки.  </vt:lpstr>
      <vt:lpstr>Площадь - 17,7 м2 . Служит для клинико-диагностических  исследований крови, желудочного сока,  мочи, кала и др. </vt:lpstr>
      <vt:lpstr>  Гистологический кабинет  Площадь  - 16,7 м2.  Служит для гистологических исследований патологического материала</vt:lpstr>
      <vt:lpstr>     Химико-токсикологический кабинет Площадь  - 30,4м2. Служит для исследования фуража, продуктов животного происхождения, воды,  почвы на содержания ядовитых веществ.</vt:lpstr>
      <vt:lpstr> Пищевая лаборатория Площадь - 18,5 м2.  Служит для санитарно-гигиенических исследований мяса, молока, рыбы и яиц.</vt:lpstr>
      <vt:lpstr>Гельминто-протозоологический кабинет</vt:lpstr>
      <vt:lpstr>Слайд 18</vt:lpstr>
      <vt:lpstr>          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36</cp:revision>
  <dcterms:created xsi:type="dcterms:W3CDTF">2012-11-20T14:23:15Z</dcterms:created>
  <dcterms:modified xsi:type="dcterms:W3CDTF">2013-09-03T07:10:49Z</dcterms:modified>
</cp:coreProperties>
</file>